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78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10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6" name="Google Shape;696;p7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저작권">
  <p:cSld name="저작권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b="0" i="0" sz="1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장제목">
  <p:cSld name="1_장제목">
    <p:bg>
      <p:bgPr>
        <a:solidFill>
          <a:srgbClr val="E5C9B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 l="0" r="0" t="0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33811" r="0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/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b="0" sz="400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이 장에서 만들 프로그램">
  <p:cSld name="1_이 장에서 만들 프로그램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/72</a:t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기본 본문">
  <p:cSld name="2_기본 본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/72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en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You</a:t>
            </a:r>
            <a:endParaRPr b="1" sz="4400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백면">
  <p:cSld name="백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hyperlink" Target="https://rintiantta.github.io/academy-html/guide/chapter6.html#%EA%B8%B0%EB%B3%B8-%EC%98%88%EC%A0%9C-6-3-%EB%B0%95%EC%8A%A4-%ED%85%8C%EB%91%90%EB%A6%AC-%EC%A1%B0%EC%A0%95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intiantta.github.io/academy-html/guide/chapter6.html#%EA%B8%B0%EB%B3%B8-%EC%98%88%EC%A0%9C-6-3-%EB%B0%95%EC%8A%A4-%ED%85%8C%EB%91%90%EB%A6%AC-%EC%A1%B0%EC%A0%95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36.jp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intiantta.github.io/academy-html/guide/chapter6.html#%EA%B8%B0%EB%B3%B8-%EC%98%88%EC%A0%9C-6-4-display-%EC%86%8D%EC%84%B1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Relationship Id="rId5" Type="http://schemas.openxmlformats.org/officeDocument/2006/relationships/image" Target="../media/image33.png"/><Relationship Id="rId6" Type="http://schemas.openxmlformats.org/officeDocument/2006/relationships/image" Target="../media/image14.jpg"/><Relationship Id="rId7" Type="http://schemas.openxmlformats.org/officeDocument/2006/relationships/image" Target="../media/image54.png"/><Relationship Id="rId8" Type="http://schemas.openxmlformats.org/officeDocument/2006/relationships/hyperlink" Target="https://rintiantta.github.io/academy-html/guide/chapter6.html#%EA%B8%B0%EB%B3%B8-%EC%98%88%EC%A0%9C-6-4-display-%EC%86%8D%EC%84%B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Relationship Id="rId4" Type="http://schemas.openxmlformats.org/officeDocument/2006/relationships/image" Target="../media/image40.jpg"/><Relationship Id="rId5" Type="http://schemas.openxmlformats.org/officeDocument/2006/relationships/image" Target="../media/image17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Relationship Id="rId4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hyperlink" Target="https://rintiantta.github.io/academy-html/guide/chapter6.html#%EA%B8%B0%EB%B3%B8-%EC%98%88%EC%A0%9C-6-5-%EB%B0%B0%EA%B2%BD-%EC%9D%B4%EB%AF%B8%EC%A7%80-%EC%82%BD%EC%9E%85%EA%B3%BC-%ED%81%AC%EA%B8%B0-%EC%A1%B0%EC%A0%9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intiantta.github.io/academy-html/guide/chapter6.html#%EA%B8%B0%EB%B3%B8-%EC%98%88%EC%A0%9C-6-5-%EB%B0%B0%EA%B2%BD-%EC%9D%B4%EB%AF%B8%EC%A7%80-%EC%82%BD%EC%9E%85%EA%B3%BC-%ED%81%AC%EA%B8%B0-%EC%A1%B0%EC%A0%95" TargetMode="External"/><Relationship Id="rId4" Type="http://schemas.openxmlformats.org/officeDocument/2006/relationships/image" Target="../media/image58.jpg"/><Relationship Id="rId5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intiantta.github.io/academy-html/guide/chapter6.html#%EA%B8%B0%EB%B3%B8-%EC%98%88%EC%A0%9C-6-5-%EB%B0%B0%EA%B2%BD-%EC%9D%B4%EB%AF%B8%EC%A7%80-%EC%82%BD%EC%9E%85%EA%B3%BC-%ED%81%AC%EA%B8%B0-%EC%A1%B0%EC%A0%95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61.jpg"/><Relationship Id="rId6" Type="http://schemas.openxmlformats.org/officeDocument/2006/relationships/image" Target="../media/image64.png"/><Relationship Id="rId7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6.jpg"/><Relationship Id="rId4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52.jp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34.jpg"/><Relationship Id="rId5" Type="http://schemas.openxmlformats.org/officeDocument/2006/relationships/image" Target="../media/image62.png"/><Relationship Id="rId6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intiantta.github.io/academy-html/guide/chapter6.html#%EA%B8%B0%EB%B3%B8-%EC%98%88%EC%A0%9C-6-6-%EB%B0%98%EB%B3%B5%EA%B3%BC-%EB%B6%80%EC%B0%A9-%ED%98%95%ED%83%9C-%EC%9C%84%EC%B9%98" TargetMode="External"/><Relationship Id="rId4" Type="http://schemas.openxmlformats.org/officeDocument/2006/relationships/image" Target="../media/image60.jpg"/><Relationship Id="rId5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jpg"/><Relationship Id="rId4" Type="http://schemas.openxmlformats.org/officeDocument/2006/relationships/image" Target="../media/image6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Relationship Id="rId4" Type="http://schemas.openxmlformats.org/officeDocument/2006/relationships/image" Target="../media/image7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intiantta.github.io/academy-html/guide/chapter6.html#%EA%B8%B0%EB%B3%B8-%EC%98%88%EC%A0%9C-6-7-%EA%B8%80%EC%9E%90-%ED%81%AC%EA%B8%B0%EC%99%80-%EA%B8%80%EA%BC%B4-%EC%A7%80%EC%A0%95" TargetMode="External"/><Relationship Id="rId4" Type="http://schemas.openxmlformats.org/officeDocument/2006/relationships/image" Target="../media/image138.jpg"/><Relationship Id="rId5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intiantta.github.io/academy-html/guide/chapter6.html#%EA%B8%B0%EB%B3%B8-%EC%98%88%EC%A0%9C-6-7-%EA%B8%80%EC%9E%90-%ED%81%AC%EA%B8%B0%EC%99%80-%EA%B8%80%EA%BC%B4-%EC%A7%80%EC%A0%95" TargetMode="External"/><Relationship Id="rId4" Type="http://schemas.openxmlformats.org/officeDocument/2006/relationships/image" Target="../media/image68.jpg"/><Relationship Id="rId5" Type="http://schemas.openxmlformats.org/officeDocument/2006/relationships/image" Target="../media/image82.jpg"/><Relationship Id="rId6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rintiantta.github.io/academy-html/guide/chapter6.html#%EA%B8%B0%EB%B3%B8-%EC%98%88%EC%A0%9C-6-7-%EA%B8%80%EC%9E%90-%ED%81%AC%EA%B8%B0%EC%99%80-%EA%B8%80%EA%BC%B4-%EC%A7%80%EC%A0%95" TargetMode="External"/><Relationship Id="rId4" Type="http://schemas.openxmlformats.org/officeDocument/2006/relationships/image" Target="../media/image80.jpg"/><Relationship Id="rId5" Type="http://schemas.openxmlformats.org/officeDocument/2006/relationships/image" Target="../media/image97.png"/><Relationship Id="rId6" Type="http://schemas.openxmlformats.org/officeDocument/2006/relationships/image" Target="../media/image55.jpg"/><Relationship Id="rId7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jpg"/><Relationship Id="rId4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rintiantta.github.io/academy-html/guide/chapter6.html#%EA%B8%B0%EB%B3%B8-%EC%98%88%EC%A0%9C-6-8-%EA%B8%80%EC%9E%90%EC%9D%98-%EB%91%90%EA%BB%98%EC%99%80-%EA%B8%B0%EC%9A%B8%EA%B8%B0-%EC%A1%B0%EC%A0%95" TargetMode="External"/><Relationship Id="rId4" Type="http://schemas.openxmlformats.org/officeDocument/2006/relationships/image" Target="../media/image76.jpg"/><Relationship Id="rId5" Type="http://schemas.openxmlformats.org/officeDocument/2006/relationships/image" Target="../media/image1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intiantta.github.io/academy-html/guide/chapter6.html#%EA%B8%B0%EB%B3%B8-%EC%98%88%EC%A0%9C-6-9-%EA%B8%80%EC%9E%90-%EC%A0%95%EB%A0%AC-%EC%A7%80%EC%A0%95" TargetMode="External"/><Relationship Id="rId4" Type="http://schemas.openxmlformats.org/officeDocument/2006/relationships/image" Target="../media/image89.jpg"/><Relationship Id="rId5" Type="http://schemas.openxmlformats.org/officeDocument/2006/relationships/image" Target="../media/image8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rintiantta.github.io/academy-html/guide/chapter6.html#%EA%B8%B0%EB%B3%B8-%EC%98%88%EC%A0%9C-6-10-%EA%B8%80%EC%9E%90%EB%A5%BC-%EC%88%98%EC%A7%81-%EC%A4%91%EC%95%99-%EC%A0%95%EB%A0%AC" TargetMode="External"/><Relationship Id="rId4" Type="http://schemas.openxmlformats.org/officeDocument/2006/relationships/image" Target="../media/image6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rintiantta.github.io/academy-html/guide/chapter6.html#%EA%B8%B0%EB%B3%B8-%EC%98%88%EC%A0%9C-6-10-%EA%B8%80%EC%9E%90%EB%A5%BC-%EC%88%98%EC%A7%81-%EC%A4%91%EC%95%99-%EC%A0%95%EB%A0%AC" TargetMode="External"/><Relationship Id="rId4" Type="http://schemas.openxmlformats.org/officeDocument/2006/relationships/image" Target="../media/image66.jpg"/><Relationship Id="rId5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rintiantta.github.io/academy-html/guide/chapter6.html#%EA%B8%B0%EB%B3%B8-%EC%98%88%EC%A0%9C-6-10-%EA%B8%80%EC%9E%90%EB%A5%BC-%EC%88%98%EC%A7%81-%EC%A4%91%EC%95%99-%EC%A0%95%EB%A0%AC" TargetMode="External"/><Relationship Id="rId4" Type="http://schemas.openxmlformats.org/officeDocument/2006/relationships/image" Target="../media/image92.jpg"/><Relationship Id="rId5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jpg"/><Relationship Id="rId4" Type="http://schemas.openxmlformats.org/officeDocument/2006/relationships/image" Target="../media/image91.jpg"/><Relationship Id="rId5" Type="http://schemas.openxmlformats.org/officeDocument/2006/relationships/image" Target="../media/image67.png"/><Relationship Id="rId6" Type="http://schemas.openxmlformats.org/officeDocument/2006/relationships/hyperlink" Target="https://rintiantta.github.io/academy-html/guide/chapter6.html#%EA%B8%B0%EB%B3%B8-%EC%98%88%EC%A0%9C-6-11-%EB%A7%81%ED%81%AC%EC%9D%98-%EB%B0%91%EC%A4%84-%EC%A0%9C%EA%B1%B0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1.jpg"/><Relationship Id="rId4" Type="http://schemas.openxmlformats.org/officeDocument/2006/relationships/image" Target="../media/image10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rintiantta.github.io/academy-html/guide/chapter6.html#%EA%B8%B0%EB%B3%B8-%EC%98%88%EC%A0%9C-6-12-position-%EC%86%8D%EC%84%B1" TargetMode="External"/><Relationship Id="rId4" Type="http://schemas.openxmlformats.org/officeDocument/2006/relationships/image" Target="../media/image71.jpg"/><Relationship Id="rId5" Type="http://schemas.openxmlformats.org/officeDocument/2006/relationships/image" Target="../media/image9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rintiantta.github.io/academy-html/guide/chapter6.html#%EA%B8%B0%EB%B3%B8-%EC%98%88%EC%A0%9C-6-12-position-%EC%86%8D%EC%84%B1" TargetMode="External"/><Relationship Id="rId4" Type="http://schemas.openxmlformats.org/officeDocument/2006/relationships/image" Target="../media/image104.jpg"/><Relationship Id="rId5" Type="http://schemas.openxmlformats.org/officeDocument/2006/relationships/image" Target="../media/image73.jpg"/><Relationship Id="rId6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rintiantta.github.io/academy-html/guide/chapter6.html#%EA%B8%B0%EB%B3%B8-%EC%98%88%EC%A0%9C-6-12-position-%EC%86%8D%EC%84%B1" TargetMode="External"/><Relationship Id="rId4" Type="http://schemas.openxmlformats.org/officeDocument/2006/relationships/image" Target="../media/image95.jpg"/><Relationship Id="rId5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intiantta.github.io/academy-html/guide/chapter6.html#%EA%B8%B0%EB%B3%B8-%EC%98%88%EC%A0%9C-6-1-%EB%B0%95%EC%8A%A4-%ED%81%AC%EA%B8%B0%EC%99%80-%ED%8C%A8%EB%94%A9-%EC%A1%B0%EC%A0%95" TargetMode="External"/><Relationship Id="rId4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5" Type="http://schemas.openxmlformats.org/officeDocument/2006/relationships/image" Target="../media/image53.jpg"/><Relationship Id="rId6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2.jpg"/><Relationship Id="rId4" Type="http://schemas.openxmlformats.org/officeDocument/2006/relationships/image" Target="../media/image111.jpg"/><Relationship Id="rId5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0.jpg"/><Relationship Id="rId4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rintiantta.github.io/academy-html/guide/chapter6.html#%EA%B8%B0%EB%B3%B8-%EC%98%88%EC%A0%9C-6-13-overflow-%EC%86%8D%EC%84%B1" TargetMode="External"/><Relationship Id="rId4" Type="http://schemas.openxmlformats.org/officeDocument/2006/relationships/image" Target="../media/image103.jpg"/><Relationship Id="rId5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rintiantta.github.io/academy-html/guide/chapter6.html#%EA%B8%B0%EB%B3%B8-%EC%98%88%EC%A0%9C-6-13-overflow-%EC%86%8D%EC%84%B1" TargetMode="External"/><Relationship Id="rId4" Type="http://schemas.openxmlformats.org/officeDocument/2006/relationships/image" Target="../media/image100.jpg"/><Relationship Id="rId5" Type="http://schemas.openxmlformats.org/officeDocument/2006/relationships/image" Target="../media/image1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rintiantta.github.io/academy-html/guide/chapter6.html#%EA%B8%B0%EB%B3%B8-%EC%98%88%EC%A0%9C-6-13-overflow-%EC%86%8D%EC%84%B1" TargetMode="External"/><Relationship Id="rId4" Type="http://schemas.openxmlformats.org/officeDocument/2006/relationships/image" Target="../media/image9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rintiantta.github.io/academy-html/guide/chapter6.html#%EA%B8%B0%EB%B3%B8-%EC%98%88%EC%A0%9C-6-14-float-%EC%86%8D%EC%84%B1-%EA%B8%B0%EB%B3%B8" TargetMode="External"/><Relationship Id="rId4" Type="http://schemas.openxmlformats.org/officeDocument/2006/relationships/image" Target="../media/image113.jpg"/><Relationship Id="rId5" Type="http://schemas.openxmlformats.org/officeDocument/2006/relationships/image" Target="../media/image93.jpg"/><Relationship Id="rId6" Type="http://schemas.openxmlformats.org/officeDocument/2006/relationships/image" Target="../media/image1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rintiantta.github.io/academy-html/guide/chapter6.html#%EA%B8%B0%EB%B3%B8-%EC%98%88%EC%A0%9C-6-14-float-%EC%86%8D%EC%84%B1-%EA%B8%B0%EB%B3%B8" TargetMode="External"/><Relationship Id="rId4" Type="http://schemas.openxmlformats.org/officeDocument/2006/relationships/image" Target="../media/image127.jpg"/><Relationship Id="rId5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intiantta.github.io/academy-html/guide/chapter6.html#%EA%B8%B0%EB%B3%B8-%EC%98%88%EC%A0%9C-6-1-%EB%B0%95%EC%8A%A4-%ED%81%AC%EA%B8%B0%EC%99%80-%ED%8C%A8%EB%94%A9-%EC%A1%B0%EC%A0%95" TargetMode="External"/><Relationship Id="rId4" Type="http://schemas.openxmlformats.org/officeDocument/2006/relationships/image" Target="../media/image28.jpg"/><Relationship Id="rId5" Type="http://schemas.openxmlformats.org/officeDocument/2006/relationships/image" Target="../media/image4.jpg"/><Relationship Id="rId6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rintiantta.github.io/academy-html/guide/chapter6.html#%EA%B8%B0%EB%B3%B8-%EC%98%88%EC%A0%9C-6-15-%EC%88%98%ED%8F%89-%EC%A0%95%EB%A0%AC" TargetMode="External"/><Relationship Id="rId4" Type="http://schemas.openxmlformats.org/officeDocument/2006/relationships/image" Target="../media/image13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rintiantta.github.io/academy-html/guide/chapter6.html#%EA%B8%B0%EB%B3%B8-%EC%98%88%EC%A0%9C-6-15-%EC%88%98%ED%8F%89-%EC%A0%95%EB%A0%AC" TargetMode="External"/><Relationship Id="rId4" Type="http://schemas.openxmlformats.org/officeDocument/2006/relationships/image" Target="../media/image122.jpg"/><Relationship Id="rId5" Type="http://schemas.openxmlformats.org/officeDocument/2006/relationships/image" Target="../media/image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rintiantta.github.io/academy-html/guide/chapter6.html#%EA%B8%B0%EB%B3%B8-%EC%98%88%EC%A0%9C-6-15-%EC%88%98%ED%8F%89-%EC%A0%95%EB%A0%AC" TargetMode="External"/><Relationship Id="rId4" Type="http://schemas.openxmlformats.org/officeDocument/2006/relationships/image" Target="../media/image121.jpg"/><Relationship Id="rId5" Type="http://schemas.openxmlformats.org/officeDocument/2006/relationships/image" Target="../media/image1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2.jpg"/><Relationship Id="rId4" Type="http://schemas.openxmlformats.org/officeDocument/2006/relationships/image" Target="../media/image12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rintiantta.github.io/academy-html/guide/chapter6.html#%EA%B8%B0%EB%B3%B8-%EC%98%88%EC%A0%9C-6-16-%EA%B8%80%EC%9E%90%EC%99%80-%EB%B0%95%EC%8A%A4%EC%97%90-%EA%B7%B8%EB%A6%BC%EC%9E%90-%EC%83%9D%EC%84%B1" TargetMode="External"/><Relationship Id="rId4" Type="http://schemas.openxmlformats.org/officeDocument/2006/relationships/image" Target="../media/image119.jpg"/><Relationship Id="rId5" Type="http://schemas.openxmlformats.org/officeDocument/2006/relationships/image" Target="../media/image109.jpg"/><Relationship Id="rId6" Type="http://schemas.openxmlformats.org/officeDocument/2006/relationships/image" Target="../media/image1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rintiantta.github.io/academy-html/guide/chapter6.html#%EA%B8%B0%EB%B3%B8-%EC%98%88%EC%A0%9C-6-16-%EA%B8%80%EC%9E%90%EC%99%80-%EB%B0%95%EC%8A%A4%EC%97%90-%EA%B7%B8%EB%A6%BC%EC%9E%90-%EC%83%9D%EC%84%B1" TargetMode="External"/><Relationship Id="rId4" Type="http://schemas.openxmlformats.org/officeDocument/2006/relationships/image" Target="../media/image136.jpg"/><Relationship Id="rId5" Type="http://schemas.openxmlformats.org/officeDocument/2006/relationships/image" Target="../media/image10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rintiantta.github.io/academy-html/guide/chapter6.html#%EA%B8%B0%EB%B3%B8-%EC%98%88%EC%A0%9C-6-16-%EA%B8%80%EC%9E%90%EC%99%80-%EB%B0%95%EC%8A%A4%EC%97%90-%EA%B7%B8%EB%A6%BC%EC%9E%90-%EC%83%9D%EC%84%B1" TargetMode="External"/><Relationship Id="rId4" Type="http://schemas.openxmlformats.org/officeDocument/2006/relationships/image" Target="../media/image128.jpg"/><Relationship Id="rId5" Type="http://schemas.openxmlformats.org/officeDocument/2006/relationships/image" Target="../media/image1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www.colorzilla.com/gradient-editor/" TargetMode="External"/><Relationship Id="rId4" Type="http://schemas.openxmlformats.org/officeDocument/2006/relationships/image" Target="../media/image129.jpg"/><Relationship Id="rId5" Type="http://schemas.openxmlformats.org/officeDocument/2006/relationships/hyperlink" Target="https://rintiantta.github.io/academy-html/guide/chapter6.html#%EA%B8%B0%EB%B3%B8-%EC%98%88%EC%A0%9C-6-18-%EA%B7%B8%EB%A0%88%EC%9D%B4%EB%94%94%EC%96%B8%ED%8A%B8-%EC%83%9D%EC%84%B1" TargetMode="External"/><Relationship Id="rId6" Type="http://schemas.openxmlformats.org/officeDocument/2006/relationships/image" Target="../media/image1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rintiantta.github.io/academy-html/guide/chapter6.html#%EA%B8%B0%EB%B3%B8-%EC%98%88%EC%A0%9C-6-18-%EA%B7%B8%EB%A0%88%EC%9D%B4%EB%94%94%EC%96%B8%ED%8A%B8-%EC%83%9D%EC%84%B1" TargetMode="External"/><Relationship Id="rId4" Type="http://schemas.openxmlformats.org/officeDocument/2006/relationships/image" Target="../media/image115.jpg"/><Relationship Id="rId5" Type="http://schemas.openxmlformats.org/officeDocument/2006/relationships/image" Target="../media/image1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hyperlink" Target="https://rintiantta.github.io/academy-html/guide/chapter6.html#%EA%B8%B0%EB%B3%B8-%EC%98%88%EC%A0%9C-6-2-%EB%B0%95%EC%8A%A4-%EC%97%AC%EB%B0%B1-%EB%B6%80%EB%B6%84-%EC%A1%B0%EC%A0%9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rintiantta.github.io/academy-html/guide/chapter6.html#%EA%B8%B0%EB%B3%B8-%EC%98%88%EC%A0%9C-6-18-%EA%B7%B8%EB%A0%88%EC%9D%B4%EB%94%94%EC%96%B8%ED%8A%B8-%EC%83%9D%EC%84%B1" TargetMode="External"/><Relationship Id="rId4" Type="http://schemas.openxmlformats.org/officeDocument/2006/relationships/image" Target="../media/image132.jpg"/><Relationship Id="rId5" Type="http://schemas.openxmlformats.org/officeDocument/2006/relationships/image" Target="../media/image131.jpg"/><Relationship Id="rId6" Type="http://schemas.openxmlformats.org/officeDocument/2006/relationships/image" Target="../media/image11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0.jpg"/><Relationship Id="rId4" Type="http://schemas.openxmlformats.org/officeDocument/2006/relationships/image" Target="../media/image13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5.jpg"/><Relationship Id="rId5" Type="http://schemas.openxmlformats.org/officeDocument/2006/relationships/image" Target="../media/image22.png"/><Relationship Id="rId6" Type="http://schemas.openxmlformats.org/officeDocument/2006/relationships/hyperlink" Target="https://rintiantta.github.io/academy-html/guide/chapter6.html#%EA%B8%B0%EB%B3%B8-%EC%98%88%EC%A0%9C-6-2-%EB%B0%95%EC%8A%A4-%EC%97%AC%EB%B0%B1-%EB%B6%80%EB%B6%84-%EC%A1%B0%EC%A0%9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박스 테두리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border-width : 테두리 두께 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border-style : 테두리 형태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border-color : 테두리 색상</a:t>
            </a:r>
            <a:endParaRPr/>
          </a:p>
        </p:txBody>
      </p:sp>
      <p:pic>
        <p:nvPicPr>
          <p:cNvPr descr="C:\Users\acauser2\Desktop\강의교안 작업\fig_4455\ch06_샘플\그림 6-3(b).jp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3099823"/>
            <a:ext cx="5243220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3(a).jpg"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021" y="1242472"/>
            <a:ext cx="5319427" cy="175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박스 테두리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border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border-width, border-style, border-color 속성을 한 번에 입력할 수도 있음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상하좌우 속성을 각각 입력할 수 있음</a:t>
            </a:r>
            <a:endParaRPr/>
          </a:p>
        </p:txBody>
      </p:sp>
      <p:pic>
        <p:nvPicPr>
          <p:cNvPr descr="C:\Users\acauser2\Desktop\강의교안 작업\fig_4455\ch06_샘플\그림 6-4.jp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988841"/>
            <a:ext cx="7344816" cy="1966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5.jpg"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731" y="4581128"/>
            <a:ext cx="3825425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6-3] 박스 여백 부분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기본 테두리 만들기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53" name="Google Shape;153;p19"/>
          <p:cNvGrpSpPr/>
          <p:nvPr/>
        </p:nvGrpSpPr>
        <p:grpSpPr>
          <a:xfrm>
            <a:off x="755576" y="1772816"/>
            <a:ext cx="5984045" cy="3672408"/>
            <a:chOff x="755577" y="1628800"/>
            <a:chExt cx="7643563" cy="4690854"/>
          </a:xfrm>
        </p:grpSpPr>
        <p:grpSp>
          <p:nvGrpSpPr>
            <p:cNvPr id="154" name="Google Shape;154;p19"/>
            <p:cNvGrpSpPr/>
            <p:nvPr/>
          </p:nvGrpSpPr>
          <p:grpSpPr>
            <a:xfrm>
              <a:off x="755577" y="1628800"/>
              <a:ext cx="6780181" cy="4690854"/>
              <a:chOff x="755577" y="1628800"/>
              <a:chExt cx="6780181" cy="4690854"/>
            </a:xfrm>
          </p:grpSpPr>
          <p:pic>
            <p:nvPicPr>
              <p:cNvPr descr="C:\Users\acauser2\Desktop\강의교안 작업\fig_4455\ch06_샘플\코드 6-5(a).jpg" id="155" name="Google Shape;155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55577" y="1628800"/>
                <a:ext cx="6773495" cy="3222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6_샘플\코드 6-5(b).jpg" id="156" name="Google Shape;156;p19"/>
              <p:cNvPicPr preferRelativeResize="0"/>
              <p:nvPr/>
            </p:nvPicPr>
            <p:blipFill rotWithShape="1">
              <a:blip r:embed="rId4">
                <a:alphaModFix/>
              </a:blip>
              <a:srcRect b="10209" l="0" r="0" t="8068"/>
              <a:stretch/>
            </p:blipFill>
            <p:spPr>
              <a:xfrm>
                <a:off x="802249" y="4653136"/>
                <a:ext cx="6733509" cy="16665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" name="Google Shape;15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32040" y="2060848"/>
              <a:ext cx="3467100" cy="923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1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6-3] 박스 여백 부분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둥근 테두리 만들기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모서리마다 둥글기를 다르게 적용하기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6.jpg" id="166" name="Google Shape;166;p20"/>
          <p:cNvPicPr preferRelativeResize="0"/>
          <p:nvPr/>
        </p:nvPicPr>
        <p:blipFill rotWithShape="1">
          <a:blip r:embed="rId4">
            <a:alphaModFix/>
          </a:blip>
          <a:srcRect b="7731" l="0" r="0" t="0"/>
          <a:stretch/>
        </p:blipFill>
        <p:spPr>
          <a:xfrm>
            <a:off x="709857" y="1590679"/>
            <a:ext cx="5302303" cy="1785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7.jpg" id="167" name="Google Shape;167;p20"/>
          <p:cNvPicPr preferRelativeResize="0"/>
          <p:nvPr/>
        </p:nvPicPr>
        <p:blipFill rotWithShape="1">
          <a:blip r:embed="rId5">
            <a:alphaModFix/>
          </a:blip>
          <a:srcRect b="4755" l="0" r="0" t="0"/>
          <a:stretch/>
        </p:blipFill>
        <p:spPr>
          <a:xfrm>
            <a:off x="611561" y="4221089"/>
            <a:ext cx="5472607" cy="22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3928" y="1916833"/>
            <a:ext cx="2952328" cy="79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가시 속성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가시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태그가 화면에 보이는 방식을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display 속성</a:t>
            </a:r>
            <a:endParaRPr/>
          </a:p>
        </p:txBody>
      </p:sp>
      <p:pic>
        <p:nvPicPr>
          <p:cNvPr descr="C:\Users\acauser2\Desktop\강의교안 작업\fig_4455\ch06_샘플\그림 6-6.jpg"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39" y="2060848"/>
            <a:ext cx="6492150" cy="295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가시 속성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6-4] display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none 키워드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태그가 화면에서 보이지 않음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82" name="Google Shape;182;p2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8.jpg"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988840"/>
            <a:ext cx="5821429" cy="381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0032" y="2348880"/>
            <a:ext cx="2911010" cy="38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causer2\Desktop\강의교안 작업\fig_4455\ch06_샘플\코드 6-10.jpg"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4005064"/>
            <a:ext cx="2994610" cy="168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가시 속성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6-4] display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block 키워드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#box 태그의 display 속성을 block 키워드로 바꿈</a:t>
            </a:r>
            <a:endParaRPr b="1"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inline과 inline-block 키워드 비교하기</a:t>
            </a:r>
            <a:endParaRPr/>
          </a:p>
        </p:txBody>
      </p:sp>
      <p:pic>
        <p:nvPicPr>
          <p:cNvPr descr="C:\Users\acauser2\Desktop\강의교안 작업\fig_4455\ch06_샘플\코드 6-9.jpg"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916833"/>
            <a:ext cx="5179434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1880" y="2276872"/>
            <a:ext cx="3114927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11.jpg" id="194" name="Google Shape;19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7944" y="4046254"/>
            <a:ext cx="3015897" cy="166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9752" y="5877272"/>
            <a:ext cx="3471282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가시 속성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1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80"/>
              <a:buChar char="▪"/>
            </a:pPr>
            <a:r>
              <a:rPr b="1" lang="ko-KR"/>
              <a:t>inline과 inline-block 키워드 적용</a:t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block 형식, inline-block 형식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margin 속성, padding 속성을 상하좌우 네 방향으로 지정할 수 있음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inline 형식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margin 속성, padding 속성을 왼쪽과 오른쪽으로만 지정할 수 있음 </a:t>
            </a:r>
            <a:endParaRPr/>
          </a:p>
        </p:txBody>
      </p:sp>
      <p:pic>
        <p:nvPicPr>
          <p:cNvPr descr="C:\Users\acauser2\Desktop\강의교안 작업\fig_4455\ch06_샘플\코드 6-13.jpg" id="203" name="Google Shape;203;p24"/>
          <p:cNvPicPr preferRelativeResize="0"/>
          <p:nvPr/>
        </p:nvPicPr>
        <p:blipFill rotWithShape="1">
          <a:blip r:embed="rId3">
            <a:alphaModFix/>
          </a:blip>
          <a:srcRect b="3557" l="0" r="0" t="659"/>
          <a:stretch/>
        </p:blipFill>
        <p:spPr>
          <a:xfrm>
            <a:off x="4696398" y="2636912"/>
            <a:ext cx="2656165" cy="4169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12.jpg" id="204" name="Google Shape;204;p24"/>
          <p:cNvPicPr preferRelativeResize="0"/>
          <p:nvPr/>
        </p:nvPicPr>
        <p:blipFill rotWithShape="1">
          <a:blip r:embed="rId4">
            <a:alphaModFix/>
          </a:blip>
          <a:srcRect b="3665" l="0" r="0" t="1040"/>
          <a:stretch/>
        </p:blipFill>
        <p:spPr>
          <a:xfrm>
            <a:off x="375692" y="2657645"/>
            <a:ext cx="2651302" cy="414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744" y="2924944"/>
            <a:ext cx="2208659" cy="5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0232" y="2852936"/>
            <a:ext cx="2483768" cy="101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배경 속성</a:t>
            </a:r>
            <a:endParaRPr/>
          </a:p>
        </p:txBody>
      </p:sp>
      <p:pic>
        <p:nvPicPr>
          <p:cNvPr descr="C:\Users\acauser2\Desktop\강의교안 작업\fig_4455\ch06_샘플\표 6-2.jpg" id="213" name="Google Shape;2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340768"/>
            <a:ext cx="48291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배경 이미지 삽입과 크기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background-image 속성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 지정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URL, 그레이디언트 입력 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background-size 속성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 크기 </a:t>
            </a:r>
            <a:endParaRPr/>
          </a:p>
        </p:txBody>
      </p:sp>
      <p:pic>
        <p:nvPicPr>
          <p:cNvPr descr="C:\Users\acauser2\Desktop\강의교안 작업\fig_4455\ch06_샘플\그림 6-7(a).jpg"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59" y="2276872"/>
            <a:ext cx="6850581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7(b).jpg" id="221" name="Google Shape;22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4820012"/>
            <a:ext cx="6830474" cy="199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b="1" lang="ko-KR"/>
              <a:t>6장 CSS3 속성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6-5] 배경 이미지 삽입과 크기 조정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배경으로 사용할 이미지 파일 준비하기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이미지와 작성할 HTML 페이지를 같은 폴더에 넣기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배경 이미지 1개 삽입하기</a:t>
            </a:r>
            <a:endParaRPr/>
          </a:p>
        </p:txBody>
      </p:sp>
      <p:pic>
        <p:nvPicPr>
          <p:cNvPr descr="C:\Users\acauser2\Desktop\강의교안 작업\fig_4455\ch06_샘플\코드 6-14.jpg" id="228" name="Google Shape;2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2249488"/>
            <a:ext cx="5668403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/>
          <p:nvPr/>
        </p:nvSpPr>
        <p:spPr>
          <a:xfrm>
            <a:off x="1835696" y="3751322"/>
            <a:ext cx="3096344" cy="21602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6-5] 배경 이미지 삽입과 크기 조정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배경 이미지 2개 삽입하기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먼저 입력한 이미지(왼쪽)가 앞쪽에 위치</a:t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15.jpg" id="238" name="Google Shape;238;p28"/>
          <p:cNvPicPr preferRelativeResize="0"/>
          <p:nvPr/>
        </p:nvPicPr>
        <p:blipFill rotWithShape="1">
          <a:blip r:embed="rId4">
            <a:alphaModFix/>
          </a:blip>
          <a:srcRect b="9881" l="0" r="0" t="0"/>
          <a:stretch/>
        </p:blipFill>
        <p:spPr>
          <a:xfrm>
            <a:off x="611559" y="2182004"/>
            <a:ext cx="6192689" cy="165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1880" y="3861048"/>
            <a:ext cx="4636834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6-5] 배경 이미지 삽입과 크기 조정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배경 이미지의 너비 조정하기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5. 배경 이미지 높이 조정하기</a:t>
            </a:r>
            <a:endParaRPr b="1"/>
          </a:p>
        </p:txBody>
      </p:sp>
      <p:sp>
        <p:nvSpPr>
          <p:cNvPr id="246" name="Google Shape;246;p2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16.jpg" id="247" name="Google Shape;247;p29"/>
          <p:cNvPicPr preferRelativeResize="0"/>
          <p:nvPr/>
        </p:nvPicPr>
        <p:blipFill rotWithShape="1">
          <a:blip r:embed="rId4">
            <a:alphaModFix/>
          </a:blip>
          <a:srcRect b="14378" l="0" r="0" t="0"/>
          <a:stretch/>
        </p:blipFill>
        <p:spPr>
          <a:xfrm>
            <a:off x="755576" y="1556793"/>
            <a:ext cx="5328592" cy="1400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17.jpg" id="248" name="Google Shape;248;p29"/>
          <p:cNvPicPr preferRelativeResize="0"/>
          <p:nvPr/>
        </p:nvPicPr>
        <p:blipFill rotWithShape="1">
          <a:blip r:embed="rId5">
            <a:alphaModFix/>
          </a:blip>
          <a:srcRect b="12582" l="0" r="0" t="0"/>
          <a:stretch/>
        </p:blipFill>
        <p:spPr>
          <a:xfrm>
            <a:off x="683569" y="3967346"/>
            <a:ext cx="5400600" cy="140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0032" y="4920595"/>
            <a:ext cx="3816424" cy="17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0032" y="2492896"/>
            <a:ext cx="3888432" cy="175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배경 이미지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background-repeat 속성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이미지의 반복 형태 지정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repeat-x : X축 방향으로만 이미지 반복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repeat-y : Y축 방향으로만 이미지 반복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background-attachment 속성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이미지를 화면에 고정 </a:t>
            </a:r>
            <a:endParaRPr/>
          </a:p>
        </p:txBody>
      </p:sp>
      <p:pic>
        <p:nvPicPr>
          <p:cNvPr descr="C:\Users\acauser2\Desktop\강의교안 작업\fig_4455\ch06_샘플\그림 6-8(a).jpg"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268760"/>
            <a:ext cx="4009856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8(b).jpg"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74" y="4270236"/>
            <a:ext cx="6267738" cy="2039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배경 이미지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background-position 속성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 이미지의 배치 위치 지정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background-position: 키워드;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background-position: X축 위치;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background-position: X축 위치 Y축 위치;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그림 6-9.jpg" id="265" name="Google Shape;2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7" y="3062104"/>
            <a:ext cx="6835007" cy="245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배경 이미지 반복 없애기</a:t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3" name="Google Shape;273;p32"/>
          <p:cNvGrpSpPr/>
          <p:nvPr/>
        </p:nvGrpSpPr>
        <p:grpSpPr>
          <a:xfrm>
            <a:off x="683568" y="1629734"/>
            <a:ext cx="5754917" cy="3671474"/>
            <a:chOff x="683568" y="1629734"/>
            <a:chExt cx="7560840" cy="4823602"/>
          </a:xfrm>
        </p:grpSpPr>
        <p:pic>
          <p:nvPicPr>
            <p:cNvPr descr="C:\Users\acauser2\Desktop\강의교안 작업\fig_4455\ch06_샘플\코드 6-19.jpg" id="274" name="Google Shape;274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3568" y="1629734"/>
              <a:ext cx="7560840" cy="4823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2"/>
            <p:cNvSpPr/>
            <p:nvPr/>
          </p:nvSpPr>
          <p:spPr>
            <a:xfrm>
              <a:off x="1705070" y="4236536"/>
              <a:ext cx="3096344" cy="216024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pic>
        <p:nvPicPr>
          <p:cNvPr id="276" name="Google Shape;27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936" y="4437112"/>
            <a:ext cx="4650382" cy="205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스크롤이 가능한 분량의 텍스트 추가하기(1)</a:t>
            </a:r>
            <a:endParaRPr b="1"/>
          </a:p>
        </p:txBody>
      </p:sp>
      <p:sp>
        <p:nvSpPr>
          <p:cNvPr id="283" name="Google Shape;283;p3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20.jpg" id="284" name="Google Shape;284;p33"/>
          <p:cNvPicPr preferRelativeResize="0"/>
          <p:nvPr/>
        </p:nvPicPr>
        <p:blipFill rotWithShape="1">
          <a:blip r:embed="rId4">
            <a:alphaModFix/>
          </a:blip>
          <a:srcRect b="37949" l="0" r="0" t="0"/>
          <a:stretch/>
        </p:blipFill>
        <p:spPr>
          <a:xfrm>
            <a:off x="611560" y="1772816"/>
            <a:ext cx="6112120" cy="33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스크롤이 가능한 분량의 텍스트 추가하기(2)</a:t>
            </a:r>
            <a:endParaRPr b="1"/>
          </a:p>
        </p:txBody>
      </p:sp>
      <p:sp>
        <p:nvSpPr>
          <p:cNvPr id="291" name="Google Shape;291;p34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20.jpg" id="292" name="Google Shape;292;p34"/>
          <p:cNvPicPr preferRelativeResize="0"/>
          <p:nvPr/>
        </p:nvPicPr>
        <p:blipFill rotWithShape="1">
          <a:blip r:embed="rId4">
            <a:alphaModFix/>
          </a:blip>
          <a:srcRect b="0" l="0" r="0" t="61654"/>
          <a:stretch/>
        </p:blipFill>
        <p:spPr>
          <a:xfrm>
            <a:off x="539553" y="1844824"/>
            <a:ext cx="5976664" cy="200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1680" y="3645024"/>
            <a:ext cx="4878959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3968" y="4869160"/>
            <a:ext cx="4166583" cy="18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배경 이미지 화면에 고정시키기</a:t>
            </a: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880" y="4077072"/>
            <a:ext cx="5152600" cy="2232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5"/>
          <p:cNvGrpSpPr/>
          <p:nvPr/>
        </p:nvGrpSpPr>
        <p:grpSpPr>
          <a:xfrm>
            <a:off x="611560" y="1772816"/>
            <a:ext cx="5847134" cy="2304255"/>
            <a:chOff x="611561" y="1606810"/>
            <a:chExt cx="7632847" cy="3007974"/>
          </a:xfrm>
        </p:grpSpPr>
        <p:pic>
          <p:nvPicPr>
            <p:cNvPr descr="C:\Users\acauser2\Desktop\강의교안 작업\fig_4455\ch06_샘플\코드 6-21.jpg" id="304" name="Google Shape;304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561" y="1606810"/>
              <a:ext cx="7632847" cy="3007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>
              <a:off x="1275186" y="3674793"/>
              <a:ext cx="3096344" cy="216024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배경 이미지 아래쪽에 배치하기</a:t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779912" y="3933056"/>
            <a:ext cx="4820174" cy="2088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36"/>
          <p:cNvGrpSpPr/>
          <p:nvPr/>
        </p:nvGrpSpPr>
        <p:grpSpPr>
          <a:xfrm>
            <a:off x="611559" y="1700808"/>
            <a:ext cx="5696941" cy="2448272"/>
            <a:chOff x="611559" y="1700808"/>
            <a:chExt cx="7540069" cy="3240360"/>
          </a:xfrm>
        </p:grpSpPr>
        <p:pic>
          <p:nvPicPr>
            <p:cNvPr descr="C:\Users\acauser2\Desktop\강의교안 작업\fig_4455\ch06_샘플\코드 6-22.jpg" id="315" name="Google Shape;315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559" y="1700808"/>
              <a:ext cx="7540069" cy="3240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1331640" y="3990550"/>
              <a:ext cx="3096344" cy="216024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CSS3가 지원하는 스타일 속성과 스타일 값을 활용할 수 있습니다.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CSS3를 사용해 레이아웃을 잡을 수 있습니다.</a:t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박스 속성</a:t>
            </a:r>
            <a:endParaRPr b="0"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가시 속성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배경 속성</a:t>
            </a:r>
            <a:endParaRPr b="0"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글자 속성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위치 속성</a:t>
            </a:r>
            <a:endParaRPr b="0"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유동 속성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그림자와 그레이디언트 속성</a:t>
            </a:r>
            <a:endParaRPr b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2266354"/>
            <a:ext cx="5328592" cy="113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6-6] 반복과 부착 형태, 위치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5. 배경 이미지 위치 조정하기</a:t>
            </a: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4" name="Google Shape;324;p37"/>
          <p:cNvGrpSpPr/>
          <p:nvPr/>
        </p:nvGrpSpPr>
        <p:grpSpPr>
          <a:xfrm>
            <a:off x="611560" y="1700808"/>
            <a:ext cx="5688632" cy="2461943"/>
            <a:chOff x="611560" y="1700808"/>
            <a:chExt cx="7632848" cy="3303367"/>
          </a:xfrm>
        </p:grpSpPr>
        <p:pic>
          <p:nvPicPr>
            <p:cNvPr descr="C:\Users\acauser2\Desktop\강의교안 작업\fig_4455\ch06_샘플\코드 6-23.jpg" id="325" name="Google Shape;32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560" y="1700808"/>
              <a:ext cx="7632848" cy="3303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7"/>
            <p:cNvSpPr/>
            <p:nvPr/>
          </p:nvSpPr>
          <p:spPr>
            <a:xfrm>
              <a:off x="1331640" y="4034092"/>
              <a:ext cx="3096344" cy="216024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pic>
        <p:nvPicPr>
          <p:cNvPr id="327" name="Google Shape;32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928" y="3861048"/>
            <a:ext cx="4896544" cy="212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배경 속성</a:t>
            </a:r>
            <a:endParaRPr/>
          </a:p>
        </p:txBody>
      </p:sp>
      <p:sp>
        <p:nvSpPr>
          <p:cNvPr id="333" name="Google Shape;333;p3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배경 속성 정리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표 6-3.jpg" id="334" name="Google Shape;3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5" y="1484784"/>
            <a:ext cx="6408712" cy="263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 크기와 글꼴</a:t>
            </a:r>
            <a:endParaRPr/>
          </a:p>
        </p:txBody>
      </p:sp>
      <p:pic>
        <p:nvPicPr>
          <p:cNvPr descr="C:\Users\acauser2\Desktop\강의교안 작업\fig_4455\ch06_샘플\그림 6-10(b).jpg"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1844824"/>
            <a:ext cx="3440976" cy="3153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10(a).jpg" id="342" name="Google Shape;34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844824"/>
            <a:ext cx="3309579" cy="28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 크기와 글꼴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generic-family - 다국적 사용자 대상용 글꼴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그림 6-11.jpg"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628800"/>
            <a:ext cx="3247656" cy="880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12.jpg"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2636912"/>
            <a:ext cx="5184576" cy="312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6-7] 글자 크기와 글꼴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글자 크기 조정하기</a:t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8" name="Google Shape;358;p41"/>
          <p:cNvGrpSpPr/>
          <p:nvPr/>
        </p:nvGrpSpPr>
        <p:grpSpPr>
          <a:xfrm>
            <a:off x="755577" y="1628800"/>
            <a:ext cx="5760639" cy="4125751"/>
            <a:chOff x="755577" y="1700810"/>
            <a:chExt cx="7200800" cy="5157190"/>
          </a:xfrm>
        </p:grpSpPr>
        <p:pic>
          <p:nvPicPr>
            <p:cNvPr descr="C:\Users\acauser2\Desktop\강의교안 작업\fig_4455\ch06_샘플\코드 6-24.jpg" id="359" name="Google Shape;359;p41"/>
            <p:cNvPicPr preferRelativeResize="0"/>
            <p:nvPr/>
          </p:nvPicPr>
          <p:blipFill rotWithShape="1">
            <a:blip r:embed="rId4">
              <a:alphaModFix/>
            </a:blip>
            <a:srcRect b="4203" l="0" r="0" t="0"/>
            <a:stretch/>
          </p:blipFill>
          <p:spPr>
            <a:xfrm>
              <a:off x="755577" y="1700810"/>
              <a:ext cx="7200800" cy="515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80112" y="2132856"/>
              <a:ext cx="2160240" cy="29111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6-7] 글자 크기와 글꼴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글꼴 1개 지정하기</a:t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8" name="Google Shape;368;p42"/>
          <p:cNvGrpSpPr/>
          <p:nvPr/>
        </p:nvGrpSpPr>
        <p:grpSpPr>
          <a:xfrm>
            <a:off x="467544" y="1700808"/>
            <a:ext cx="6523572" cy="3456384"/>
            <a:chOff x="467544" y="1700808"/>
            <a:chExt cx="8551838" cy="4531020"/>
          </a:xfrm>
        </p:grpSpPr>
        <p:grpSp>
          <p:nvGrpSpPr>
            <p:cNvPr id="369" name="Google Shape;369;p42"/>
            <p:cNvGrpSpPr/>
            <p:nvPr/>
          </p:nvGrpSpPr>
          <p:grpSpPr>
            <a:xfrm>
              <a:off x="467544" y="1700808"/>
              <a:ext cx="8068128" cy="4531020"/>
              <a:chOff x="467544" y="1772816"/>
              <a:chExt cx="8068128" cy="4531020"/>
            </a:xfrm>
          </p:grpSpPr>
          <p:pic>
            <p:nvPicPr>
              <p:cNvPr descr="C:\Users\acauser2\Desktop\강의교안 작업\fig_4455\ch06_샘플\코드 6-25(a).jpg" id="370" name="Google Shape;370;p4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7544" y="1772816"/>
                <a:ext cx="8048625" cy="1571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6_샘플\코드 6-25(b).jpg" id="371" name="Google Shape;371;p4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5675"/>
              <a:stretch/>
            </p:blipFill>
            <p:spPr>
              <a:xfrm>
                <a:off x="496572" y="3033490"/>
                <a:ext cx="8039100" cy="32703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2" name="Google Shape;372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1346" y="2276872"/>
              <a:ext cx="2928036" cy="10801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78" name="Google Shape;378;p4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6-7] 글자 크기와 글꼴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글꼴 여러 개 지정하기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웹 브라우저 고유 글꼴 적용하기</a:t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26.jpg" id="380" name="Google Shape;38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1628800"/>
            <a:ext cx="5400600" cy="126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152" y="2132856"/>
            <a:ext cx="21431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27.jpg" id="382" name="Google Shape;38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568" y="3933056"/>
            <a:ext cx="5328591" cy="11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3104" y="4293096"/>
            <a:ext cx="21526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89" name="Google Shape;389;p4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글자의 스타일과 두께</a:t>
            </a:r>
            <a:endParaRPr/>
          </a:p>
        </p:txBody>
      </p:sp>
      <p:pic>
        <p:nvPicPr>
          <p:cNvPr descr="C:\Users\acauser2\Desktop\강의교안 작업\fig_4455\ch06_샘플\그림 6-13(b).jpg" id="390" name="Google Shape;3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5936" y="2102038"/>
            <a:ext cx="3528392" cy="2969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13(a).jpg" id="391" name="Google Shape;3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2832360"/>
            <a:ext cx="3333977" cy="259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397" name="Google Shape;397;p4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6-8] 글자의 스타일과 두께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두께를 지원하지 않는 글꼴은 font-weight 속성을 사용해 두께 조정 불가능</a:t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28.jpg" id="399" name="Google Shape;3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772816"/>
            <a:ext cx="6016669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941168"/>
            <a:ext cx="4380487" cy="4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06" name="Google Shape;406;p4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 정렬</a:t>
            </a:r>
            <a:endParaRPr/>
          </a:p>
        </p:txBody>
      </p:sp>
      <p:pic>
        <p:nvPicPr>
          <p:cNvPr descr="C:\Users\acauser2\Desktop\강의교안 작업\fig_4455\ch06_샘플\그림 6-14.jpg" id="407" name="Google Shape;4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84784"/>
            <a:ext cx="5184576" cy="27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1" marL="534988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페이지의 레이아웃을 구성할 때 가장 중요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그림 6-1.jpg" id="82" name="Google Shape;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412776"/>
            <a:ext cx="5729799" cy="486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6-9] 글자 정렬 지정</a:t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29.jpg" id="415" name="Google Shape;415;p47"/>
          <p:cNvPicPr preferRelativeResize="0"/>
          <p:nvPr/>
        </p:nvPicPr>
        <p:blipFill rotWithShape="1">
          <a:blip r:embed="rId4">
            <a:alphaModFix/>
          </a:blip>
          <a:srcRect b="1865" l="0" r="0" t="0"/>
          <a:stretch/>
        </p:blipFill>
        <p:spPr>
          <a:xfrm>
            <a:off x="539552" y="1700808"/>
            <a:ext cx="5884882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984" y="1988840"/>
            <a:ext cx="4515419" cy="144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6-10] 글자를 수직 중앙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글자 높이 지정하는 line-height 속성을 사용한 글자 수직 중앙 정렬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간단한 버튼 만들기(1)</a:t>
            </a:r>
            <a:endParaRPr/>
          </a:p>
        </p:txBody>
      </p:sp>
      <p:sp>
        <p:nvSpPr>
          <p:cNvPr id="423" name="Google Shape;423;p4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31.jpg" id="424" name="Google Shape;424;p48"/>
          <p:cNvPicPr preferRelativeResize="0"/>
          <p:nvPr/>
        </p:nvPicPr>
        <p:blipFill rotWithShape="1">
          <a:blip r:embed="rId4">
            <a:alphaModFix/>
          </a:blip>
          <a:srcRect b="39505" l="0" r="0" t="0"/>
          <a:stretch/>
        </p:blipFill>
        <p:spPr>
          <a:xfrm>
            <a:off x="395536" y="2132856"/>
            <a:ext cx="6264696" cy="4248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30" name="Google Shape;430;p4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6-10] 글자를 수직 중앙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글자 높이 지정하는 line-height 속성을 사용한 글자 수직 중앙 정렬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간단한 버튼 만들기(2)</a:t>
            </a:r>
            <a:endParaRPr/>
          </a:p>
        </p:txBody>
      </p:sp>
      <p:sp>
        <p:nvSpPr>
          <p:cNvPr id="431" name="Google Shape;431;p4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31.jpg" id="432" name="Google Shape;432;p49"/>
          <p:cNvPicPr preferRelativeResize="0"/>
          <p:nvPr/>
        </p:nvPicPr>
        <p:blipFill rotWithShape="1">
          <a:blip r:embed="rId4">
            <a:alphaModFix/>
          </a:blip>
          <a:srcRect b="2630" l="3195" r="2838" t="64351"/>
          <a:stretch/>
        </p:blipFill>
        <p:spPr>
          <a:xfrm>
            <a:off x="498850" y="2204864"/>
            <a:ext cx="5801342" cy="228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4" y="4005064"/>
            <a:ext cx="2441212" cy="136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39" name="Google Shape;439;p5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6-10] 글자를 수직 중앙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글자를 수직 중앙 정렬하기</a:t>
            </a:r>
            <a:endParaRPr b="1"/>
          </a:p>
        </p:txBody>
      </p:sp>
      <p:sp>
        <p:nvSpPr>
          <p:cNvPr id="440" name="Google Shape;440;p5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32.jpg" id="441" name="Google Shape;44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1" y="1700809"/>
            <a:ext cx="6329742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0072" y="3933056"/>
            <a:ext cx="2304256" cy="127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글자 속성</a:t>
            </a:r>
            <a:endParaRPr/>
          </a:p>
        </p:txBody>
      </p:sp>
      <p:sp>
        <p:nvSpPr>
          <p:cNvPr id="448" name="Google Shape;448;p5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링크 글자의 밑줄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text-decoration - &lt;a&gt; 태그에 href 속성 지정하면 적용되는 밑줄 제거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6-11] 링크의 밑줄 제거</a:t>
            </a:r>
            <a:endParaRPr/>
          </a:p>
        </p:txBody>
      </p:sp>
      <p:pic>
        <p:nvPicPr>
          <p:cNvPr descr="C:\Users\acauser2\Desktop\강의교안 작업\fig_4455\ch06_샘플\그림 6-15.jpg" id="449" name="Google Shape;4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556792"/>
            <a:ext cx="4358734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33.jpg" id="450" name="Google Shape;450;p51"/>
          <p:cNvPicPr preferRelativeResize="0"/>
          <p:nvPr/>
        </p:nvPicPr>
        <p:blipFill rotWithShape="1">
          <a:blip r:embed="rId4">
            <a:alphaModFix/>
          </a:blip>
          <a:srcRect b="4531" l="0" r="0" t="0"/>
          <a:stretch/>
        </p:blipFill>
        <p:spPr>
          <a:xfrm>
            <a:off x="539552" y="3140969"/>
            <a:ext cx="6085272" cy="33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3501008"/>
            <a:ext cx="4320480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1"/>
          <p:cNvSpPr/>
          <p:nvPr/>
        </p:nvSpPr>
        <p:spPr>
          <a:xfrm>
            <a:off x="7884368" y="2730406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요소의 고정 위치와 상대 위치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position – 요소의 위치 지정 형식 설정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절대 위치 좌표 :  absolute, fixed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상대 위치 좌표 : relative, static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그림 6-16.jpg" id="459" name="Google Shape;4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2287248"/>
            <a:ext cx="5539733" cy="179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17.jpg" id="460" name="Google Shape;460;p52"/>
          <p:cNvPicPr preferRelativeResize="0"/>
          <p:nvPr/>
        </p:nvPicPr>
        <p:blipFill rotWithShape="1">
          <a:blip r:embed="rId4">
            <a:alphaModFix/>
          </a:blip>
          <a:srcRect b="1697" l="0" r="0" t="1"/>
          <a:stretch/>
        </p:blipFill>
        <p:spPr>
          <a:xfrm>
            <a:off x="467545" y="4398830"/>
            <a:ext cx="3672407" cy="212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6-12] position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absolute 키워드 적용하기</a:t>
            </a:r>
            <a:endParaRPr/>
          </a:p>
        </p:txBody>
      </p:sp>
      <p:sp>
        <p:nvSpPr>
          <p:cNvPr id="467" name="Google Shape;467;p5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8" name="Google Shape;468;p53"/>
          <p:cNvGrpSpPr/>
          <p:nvPr/>
        </p:nvGrpSpPr>
        <p:grpSpPr>
          <a:xfrm>
            <a:off x="467544" y="1628800"/>
            <a:ext cx="6314624" cy="4680521"/>
            <a:chOff x="395536" y="1628799"/>
            <a:chExt cx="6917093" cy="5127083"/>
          </a:xfrm>
        </p:grpSpPr>
        <p:pic>
          <p:nvPicPr>
            <p:cNvPr descr="C:\Users\acauser2\Desktop\강의교안 작업\fig_4455\ch06_샘플\코드 6-34(a).jpg" id="469" name="Google Shape;469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5536" y="1628799"/>
              <a:ext cx="6917093" cy="160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34(b).jpg" id="470" name="Google Shape;470;p53"/>
            <p:cNvPicPr preferRelativeResize="0"/>
            <p:nvPr/>
          </p:nvPicPr>
          <p:blipFill rotWithShape="1">
            <a:blip r:embed="rId5">
              <a:alphaModFix/>
            </a:blip>
            <a:srcRect b="5226" l="0" r="0" t="5566"/>
            <a:stretch/>
          </p:blipFill>
          <p:spPr>
            <a:xfrm>
              <a:off x="400299" y="3011466"/>
              <a:ext cx="6908347" cy="37444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476" name="Google Shape;476;p5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6-12] position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left 속성과 top 속성 적용하기</a:t>
            </a:r>
            <a:endParaRPr/>
          </a:p>
        </p:txBody>
      </p:sp>
      <p:sp>
        <p:nvSpPr>
          <p:cNvPr id="477" name="Google Shape;477;p54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8" name="Google Shape;478;p54"/>
          <p:cNvGrpSpPr/>
          <p:nvPr/>
        </p:nvGrpSpPr>
        <p:grpSpPr>
          <a:xfrm>
            <a:off x="539552" y="1772816"/>
            <a:ext cx="6170321" cy="4176464"/>
            <a:chOff x="525264" y="1556792"/>
            <a:chExt cx="7553325" cy="5112568"/>
          </a:xfrm>
        </p:grpSpPr>
        <p:grpSp>
          <p:nvGrpSpPr>
            <p:cNvPr id="479" name="Google Shape;479;p54"/>
            <p:cNvGrpSpPr/>
            <p:nvPr/>
          </p:nvGrpSpPr>
          <p:grpSpPr>
            <a:xfrm>
              <a:off x="525264" y="1556792"/>
              <a:ext cx="7553325" cy="5112568"/>
              <a:chOff x="525264" y="1556792"/>
              <a:chExt cx="7553325" cy="5112568"/>
            </a:xfrm>
          </p:grpSpPr>
          <p:pic>
            <p:nvPicPr>
              <p:cNvPr descr="C:\Users\acauser2\Desktop\강의교안 작업\fig_4455\ch06_샘플\코드 6-35(a).jpg" id="480" name="Google Shape;480;p5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9552" y="1556792"/>
                <a:ext cx="7524750" cy="487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06_샘플\코드 6-35(b).jpg" id="481" name="Google Shape;481;p54"/>
              <p:cNvPicPr preferRelativeResize="0"/>
              <p:nvPr/>
            </p:nvPicPr>
            <p:blipFill rotWithShape="1">
              <a:blip r:embed="rId5">
                <a:alphaModFix/>
              </a:blip>
              <a:srcRect b="22131" l="0" r="0" t="26029"/>
              <a:stretch/>
            </p:blipFill>
            <p:spPr>
              <a:xfrm>
                <a:off x="525264" y="6190388"/>
                <a:ext cx="7553325" cy="478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2" name="Google Shape;482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24128" y="4146732"/>
              <a:ext cx="2184648" cy="2196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488" name="Google Shape;488;p5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6-12] position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z- index 속성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숫자를 입력하면 숫자가 클수록 앞에 위치</a:t>
            </a:r>
            <a:endParaRPr b="1"/>
          </a:p>
        </p:txBody>
      </p:sp>
      <p:sp>
        <p:nvSpPr>
          <p:cNvPr id="489" name="Google Shape;489;p5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36.jpg" id="490" name="Google Shape;490;p55"/>
          <p:cNvPicPr preferRelativeResize="0"/>
          <p:nvPr/>
        </p:nvPicPr>
        <p:blipFill rotWithShape="1">
          <a:blip r:embed="rId4">
            <a:alphaModFix/>
          </a:blip>
          <a:srcRect b="3561" l="0" r="0" t="0"/>
          <a:stretch/>
        </p:blipFill>
        <p:spPr>
          <a:xfrm>
            <a:off x="611560" y="2060849"/>
            <a:ext cx="5419431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984" y="4509120"/>
            <a:ext cx="2232248" cy="22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위치 속성 공식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위치 속성 공식을 적용하지 않은 코드(1) </a:t>
            </a:r>
            <a:endParaRPr b="1"/>
          </a:p>
        </p:txBody>
      </p:sp>
      <p:pic>
        <p:nvPicPr>
          <p:cNvPr descr="C:\Users\acauser2\Desktop\강의교안 작업\fig_4455\ch06_샘플\코드 6-37(a).jpg" id="498" name="Google Shape;498;p56"/>
          <p:cNvPicPr preferRelativeResize="0"/>
          <p:nvPr/>
        </p:nvPicPr>
        <p:blipFill rotWithShape="1">
          <a:blip r:embed="rId3">
            <a:alphaModFix/>
          </a:blip>
          <a:srcRect b="25193" l="0" r="0" t="0"/>
          <a:stretch/>
        </p:blipFill>
        <p:spPr>
          <a:xfrm>
            <a:off x="611560" y="1844824"/>
            <a:ext cx="5943251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박스 크기와 여백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width와 height 속성 : 글자를 감싸는 영역의 크기를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border 속성 : 테두리 두께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margin : 테두리와 다른 태그의 간격을 지정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padding : 테두리와 바깥쪽 여백을 지정</a:t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6-1] 박스 크기와 패딩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width와 height 속성 적용하기</a:t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6300192" y="2802414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온라인 에디터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1.jpg" id="90" name="Google Shape;90;p12"/>
          <p:cNvPicPr preferRelativeResize="0"/>
          <p:nvPr/>
        </p:nvPicPr>
        <p:blipFill rotWithShape="1">
          <a:blip r:embed="rId5">
            <a:alphaModFix/>
          </a:blip>
          <a:srcRect b="5291" l="0" r="0" t="0"/>
          <a:stretch/>
        </p:blipFill>
        <p:spPr>
          <a:xfrm>
            <a:off x="755576" y="3600528"/>
            <a:ext cx="4824536" cy="27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6016" y="5373216"/>
            <a:ext cx="10668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04" name="Google Shape;504;p5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위치 속성 공식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위치 속성 공식을 적용하지 않은 코드(2) </a:t>
            </a:r>
            <a:endParaRPr b="1"/>
          </a:p>
        </p:txBody>
      </p:sp>
      <p:grpSp>
        <p:nvGrpSpPr>
          <p:cNvPr id="505" name="Google Shape;505;p57"/>
          <p:cNvGrpSpPr/>
          <p:nvPr/>
        </p:nvGrpSpPr>
        <p:grpSpPr>
          <a:xfrm>
            <a:off x="611560" y="1888367"/>
            <a:ext cx="6195886" cy="3628866"/>
            <a:chOff x="611560" y="1888366"/>
            <a:chExt cx="7543800" cy="4418325"/>
          </a:xfrm>
        </p:grpSpPr>
        <p:pic>
          <p:nvPicPr>
            <p:cNvPr descr="C:\Users\acauser2\Desktop\강의교안 작업\fig_4455\ch06_샘플\코드 6-37(a).jpg" id="506" name="Google Shape;506;p57"/>
            <p:cNvPicPr preferRelativeResize="0"/>
            <p:nvPr/>
          </p:nvPicPr>
          <p:blipFill rotWithShape="1">
            <a:blip r:embed="rId3">
              <a:alphaModFix/>
            </a:blip>
            <a:srcRect b="0" l="0" r="0" t="74806"/>
            <a:stretch/>
          </p:blipFill>
          <p:spPr>
            <a:xfrm>
              <a:off x="611560" y="1888366"/>
              <a:ext cx="7543800" cy="1785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37(b).jpg" id="507" name="Google Shape;507;p57"/>
            <p:cNvPicPr preferRelativeResize="0"/>
            <p:nvPr/>
          </p:nvPicPr>
          <p:blipFill rotWithShape="1">
            <a:blip r:embed="rId4">
              <a:alphaModFix/>
            </a:blip>
            <a:srcRect b="0" l="0" r="0" t="2032"/>
            <a:stretch/>
          </p:blipFill>
          <p:spPr>
            <a:xfrm>
              <a:off x="626074" y="3628571"/>
              <a:ext cx="7505700" cy="2678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5896" y="3789040"/>
            <a:ext cx="4043230" cy="216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14" name="Google Shape;514;p5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위치 속성 공식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문제 파악하기 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❶ h1 태그 2개가 붙어 있음(div 태그가 영역을 차지하지 않음)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❷ 색상이 적용된 상자가 자신의 부모를 기준으로 위치를 잡지 않음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❶ </a:t>
            </a:r>
            <a:r>
              <a:rPr b="1" lang="ko-KR"/>
              <a:t>문제 해결하기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b="0" lang="ko-KR"/>
              <a:t>“자손의 position 속성에 absolute 키워드를 적용하려면 </a:t>
            </a:r>
            <a:br>
              <a:rPr b="0" lang="ko-KR"/>
            </a:br>
            <a:r>
              <a:rPr b="0" lang="ko-KR"/>
              <a:t> 부모에 height 속성을 입력합니다.”</a:t>
            </a:r>
            <a:r>
              <a:rPr b="1" lang="ko-KR"/>
              <a:t> </a:t>
            </a:r>
            <a:endParaRPr b="1"/>
          </a:p>
        </p:txBody>
      </p:sp>
      <p:pic>
        <p:nvPicPr>
          <p:cNvPr descr="C:\Users\acauser2\Desktop\강의교안 작업\fig_4455\ch06_샘플\코드 6-38.jpg" id="515" name="Google Shape;51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3717032"/>
            <a:ext cx="6719803" cy="151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21" name="Google Shape;521;p5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위치 속성 공식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❷ </a:t>
            </a:r>
            <a:r>
              <a:rPr b="1" lang="ko-KR"/>
              <a:t>번</a:t>
            </a:r>
            <a:r>
              <a:rPr lang="ko-KR"/>
              <a:t> </a:t>
            </a:r>
            <a:r>
              <a:rPr b="1" lang="ko-KR"/>
              <a:t>문제 해결하기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b="0" lang="ko-KR"/>
              <a:t>“자손의 position 속성에 absolute 키워드를 적용하려면 </a:t>
            </a:r>
            <a:br>
              <a:rPr b="0" lang="ko-KR"/>
            </a:br>
            <a:r>
              <a:rPr b="0" lang="ko-KR"/>
              <a:t> 부모의 position 속성에 relative 키워드를 적용합니다.”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위치 속성 공식 적용 후 실행 결과</a:t>
            </a:r>
            <a:endParaRPr b="1"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2" marL="534987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코드 6-39.jpg" id="522" name="Google Shape;5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2175836"/>
            <a:ext cx="7488832" cy="19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960" y="4365104"/>
            <a:ext cx="39433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29" name="Google Shape;529;p6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내용이 요소 크기를 벗어날 때 처리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overflow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내용이 요소 크기를 벗어나 모두 보여 주기 힘들 때 어떻게 보여 줄지 지정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float 속성과 함께 자주 사용 </a:t>
            </a:r>
            <a:endParaRPr/>
          </a:p>
        </p:txBody>
      </p:sp>
      <p:pic>
        <p:nvPicPr>
          <p:cNvPr descr="C:\Users\acauser2\Desktop\강의교안 작업\fig_4455\ch06_샘플\표 6-4.jpg" id="530" name="Google Shape;5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2348880"/>
            <a:ext cx="5039318" cy="1944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36" name="Google Shape;536;p6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6-13] overflow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hidden 키워드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부모 영역을 벗어난 부분을 잘라 모두 감춤</a:t>
            </a:r>
            <a:endParaRPr/>
          </a:p>
        </p:txBody>
      </p:sp>
      <p:sp>
        <p:nvSpPr>
          <p:cNvPr id="537" name="Google Shape;537;p6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0.jpg" id="538" name="Google Shape;53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1916832"/>
            <a:ext cx="75247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3476" y="3717032"/>
            <a:ext cx="4219866" cy="22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45" name="Google Shape;545;p6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6-13] overflow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scroll 키워드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부모 영역을 벗어난 부분은 스크롤을 내리면 볼 수 있음</a:t>
            </a:r>
            <a:endParaRPr/>
          </a:p>
        </p:txBody>
      </p:sp>
      <p:sp>
        <p:nvSpPr>
          <p:cNvPr id="546" name="Google Shape;546;p6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1.jpg" id="547" name="Google Shape;54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2060848"/>
            <a:ext cx="6120680" cy="1784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968" y="3501008"/>
            <a:ext cx="4364282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위치 속성</a:t>
            </a:r>
            <a:endParaRPr/>
          </a:p>
        </p:txBody>
      </p:sp>
      <p:sp>
        <p:nvSpPr>
          <p:cNvPr id="554" name="Google Shape;554;p6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6-13] overflow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overflow-x와 overflow-y 속성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특정한 방향으로만 스크롤 생성할 때 </a:t>
            </a:r>
            <a:endParaRPr/>
          </a:p>
        </p:txBody>
      </p:sp>
      <p:sp>
        <p:nvSpPr>
          <p:cNvPr id="555" name="Google Shape;555;p6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2.jpg" id="556" name="Google Shape;5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682" y="1988841"/>
            <a:ext cx="6372622" cy="187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562" name="Google Shape;562;p6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float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페이지의 레이아웃을 잡을 때 많이 사용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크기에 상관없이 공지 등을 일정한 위치에 고정할 때 적합</a:t>
            </a:r>
            <a:endParaRPr/>
          </a:p>
        </p:txBody>
      </p:sp>
      <p:pic>
        <p:nvPicPr>
          <p:cNvPr descr="C:\Users\acauser2\Desktop\강의교안 작업\fig_4455\ch06_샘플\그림 6-19.jpg" id="563" name="Google Shape;5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2276872"/>
            <a:ext cx="6408712" cy="246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569" name="Google Shape;569;p6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6-14] float 기본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HTML 페이지 만들기</a:t>
            </a:r>
            <a:endParaRPr/>
          </a:p>
        </p:txBody>
      </p:sp>
      <p:sp>
        <p:nvSpPr>
          <p:cNvPr id="570" name="Google Shape;570;p6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1" name="Google Shape;571;p65"/>
          <p:cNvGrpSpPr/>
          <p:nvPr/>
        </p:nvGrpSpPr>
        <p:grpSpPr>
          <a:xfrm>
            <a:off x="611561" y="1628800"/>
            <a:ext cx="5954248" cy="3168352"/>
            <a:chOff x="678806" y="1916832"/>
            <a:chExt cx="7505700" cy="3993905"/>
          </a:xfrm>
        </p:grpSpPr>
        <p:pic>
          <p:nvPicPr>
            <p:cNvPr descr="C:\Users\acauser2\Desktop\강의교안 작업\fig_4455\ch06_샘플\코드 6-43(a).jpg" id="572" name="Google Shape;57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3568" y="1916832"/>
              <a:ext cx="7496175" cy="220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43(b).jpg" id="573" name="Google Shape;573;p65"/>
            <p:cNvPicPr preferRelativeResize="0"/>
            <p:nvPr/>
          </p:nvPicPr>
          <p:blipFill rotWithShape="1">
            <a:blip r:embed="rId5">
              <a:alphaModFix/>
            </a:blip>
            <a:srcRect b="0" l="0" r="0" t="9335"/>
            <a:stretch/>
          </p:blipFill>
          <p:spPr>
            <a:xfrm>
              <a:off x="678806" y="3674052"/>
              <a:ext cx="7505700" cy="2236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9752" y="4509120"/>
            <a:ext cx="5688632" cy="176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580" name="Google Shape;580;p6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6-14] float 기본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float 속성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이미지와 글이 어우러진 형태로 출력</a:t>
            </a:r>
            <a:endParaRPr/>
          </a:p>
        </p:txBody>
      </p:sp>
      <p:sp>
        <p:nvSpPr>
          <p:cNvPr id="581" name="Google Shape;581;p6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4.jpg" id="582" name="Google Shape;58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2060848"/>
            <a:ext cx="5848532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7704" y="3429000"/>
            <a:ext cx="6696744" cy="157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6-1] 박스 크기와 패딩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margin과 padding 속성 적용하기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611560" y="1844824"/>
            <a:ext cx="5760639" cy="2044093"/>
            <a:chOff x="611560" y="1772816"/>
            <a:chExt cx="8048625" cy="2855957"/>
          </a:xfrm>
        </p:grpSpPr>
        <p:pic>
          <p:nvPicPr>
            <p:cNvPr descr="C:\Users\acauser2\Desktop\강의교안 작업\fig_4455\ch06_샘플\코드 6-2(a).jpg" id="100" name="Google Shape;10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560" y="1772816"/>
              <a:ext cx="8048625" cy="17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2(b).jpg" id="101" name="Google Shape;101;p13"/>
            <p:cNvPicPr preferRelativeResize="0"/>
            <p:nvPr/>
          </p:nvPicPr>
          <p:blipFill rotWithShape="1">
            <a:blip r:embed="rId5">
              <a:alphaModFix/>
            </a:blip>
            <a:srcRect b="0" l="0" r="0" t="12077"/>
            <a:stretch/>
          </p:blipFill>
          <p:spPr>
            <a:xfrm>
              <a:off x="611560" y="3330704"/>
              <a:ext cx="7991475" cy="1298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224" y="1988840"/>
            <a:ext cx="19716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6-15] 수평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float 속성을 적용할 대상 만들기</a:t>
            </a:r>
            <a:endParaRPr b="1"/>
          </a:p>
        </p:txBody>
      </p:sp>
      <p:sp>
        <p:nvSpPr>
          <p:cNvPr id="590" name="Google Shape;590;p6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5.jpg" id="591" name="Google Shape;59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772816"/>
            <a:ext cx="5761829" cy="309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597" name="Google Shape;597;p6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6-15] 수평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left 키워드 적용하기</a:t>
            </a:r>
            <a:endParaRPr b="1"/>
          </a:p>
          <a:p>
            <a:pPr indent="0" lvl="2" marL="534987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598" name="Google Shape;598;p6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6.jpg" id="599" name="Google Shape;59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700808"/>
            <a:ext cx="6048672" cy="240415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8"/>
          <p:cNvSpPr/>
          <p:nvPr/>
        </p:nvSpPr>
        <p:spPr>
          <a:xfrm>
            <a:off x="1115616" y="3301460"/>
            <a:ext cx="1368152" cy="21602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01" name="Google Shape;60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5776" y="4149080"/>
            <a:ext cx="6336704" cy="224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유동 속성</a:t>
            </a:r>
            <a:endParaRPr/>
          </a:p>
        </p:txBody>
      </p:sp>
      <p:sp>
        <p:nvSpPr>
          <p:cNvPr id="607" name="Google Shape;607;p6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6-15] 수평 정렬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float 속성이 right 키워드일 때 확인하기</a:t>
            </a:r>
            <a:endParaRPr b="1"/>
          </a:p>
          <a:p>
            <a:pPr indent="0" lvl="2" marL="534987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608" name="Google Shape;608;p6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9" name="Google Shape;60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570" y="1700808"/>
            <a:ext cx="744873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9"/>
          <p:cNvSpPr/>
          <p:nvPr/>
        </p:nvSpPr>
        <p:spPr>
          <a:xfrm>
            <a:off x="1260194" y="3746060"/>
            <a:ext cx="1728192" cy="20151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1761" y="4149080"/>
            <a:ext cx="6305910" cy="223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17" name="Google Shape;617;p7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그림자 속성</a:t>
            </a:r>
            <a:endParaRPr/>
          </a:p>
        </p:txBody>
      </p:sp>
      <p:pic>
        <p:nvPicPr>
          <p:cNvPr descr="C:\Users\acauser2\Desktop\강의교안 작업\fig_4455\ch06_샘플\그림 6-20(b).jpg" id="618" name="Google Shape;6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501008"/>
            <a:ext cx="5400600" cy="1605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20(a).jpg" id="619" name="Google Shape;61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772816"/>
            <a:ext cx="5606935" cy="12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25" name="Google Shape;625;p7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6-16] 글자와 박스에 그림자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글자에 그림자 주기</a:t>
            </a:r>
            <a:endParaRPr/>
          </a:p>
        </p:txBody>
      </p:sp>
      <p:sp>
        <p:nvSpPr>
          <p:cNvPr id="626" name="Google Shape;626;p7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7" name="Google Shape;627;p71"/>
          <p:cNvGrpSpPr/>
          <p:nvPr/>
        </p:nvGrpSpPr>
        <p:grpSpPr>
          <a:xfrm>
            <a:off x="611560" y="1628801"/>
            <a:ext cx="5893770" cy="3384376"/>
            <a:chOff x="611560" y="1628800"/>
            <a:chExt cx="7549242" cy="4334997"/>
          </a:xfrm>
        </p:grpSpPr>
        <p:pic>
          <p:nvPicPr>
            <p:cNvPr descr="C:\Users\acauser2\Desktop\강의교안 작업\fig_4455\ch06_샘플\코드 6-48(a).jpg" id="628" name="Google Shape;628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560" y="1628800"/>
              <a:ext cx="7515225" cy="200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48(b).jpg" id="629" name="Google Shape;629;p71"/>
            <p:cNvPicPr preferRelativeResize="0"/>
            <p:nvPr/>
          </p:nvPicPr>
          <p:blipFill rotWithShape="1">
            <a:blip r:embed="rId5">
              <a:alphaModFix/>
            </a:blip>
            <a:srcRect b="0" l="0" r="0" t="6369"/>
            <a:stretch/>
          </p:blipFill>
          <p:spPr>
            <a:xfrm>
              <a:off x="655102" y="3439886"/>
              <a:ext cx="7505700" cy="25239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" name="Google Shape;630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9912" y="4653136"/>
            <a:ext cx="5001922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36" name="Google Shape;636;p7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6-16] 글자와 박스에 그림자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박스에 그림자 만들기</a:t>
            </a:r>
            <a:endParaRPr/>
          </a:p>
        </p:txBody>
      </p:sp>
      <p:sp>
        <p:nvSpPr>
          <p:cNvPr id="637" name="Google Shape;637;p7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49.jpg" id="638" name="Google Shape;638;p72"/>
          <p:cNvPicPr preferRelativeResize="0"/>
          <p:nvPr/>
        </p:nvPicPr>
        <p:blipFill rotWithShape="1">
          <a:blip r:embed="rId4">
            <a:alphaModFix/>
          </a:blip>
          <a:srcRect b="3946" l="0" r="0" t="0"/>
          <a:stretch/>
        </p:blipFill>
        <p:spPr>
          <a:xfrm>
            <a:off x="683568" y="1689833"/>
            <a:ext cx="6142145" cy="418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4496" y="4869160"/>
            <a:ext cx="4459504" cy="119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45" name="Google Shape;645;p7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6-16] 글자와 박스에 그림자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중첩 그림자 만들기</a:t>
            </a:r>
            <a:endParaRPr/>
          </a:p>
        </p:txBody>
      </p:sp>
      <p:sp>
        <p:nvSpPr>
          <p:cNvPr id="646" name="Google Shape;646;p7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6_샘플\코드 6-50.jpg" id="647" name="Google Shape;64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772816"/>
            <a:ext cx="6030738" cy="194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9912" y="3501008"/>
            <a:ext cx="4889359" cy="143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54" name="Google Shape;654;p7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6-17] CSS3 Generator를 사용해 그림자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 Generator 웹 사이트(http://css3generator.com/)에 접속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box-shadow와 text-shadow 속성을 쉽게 생성 가능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2" marL="534987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ko-KR"/>
              <a:t>   		</a:t>
            </a:r>
            <a:endParaRPr/>
          </a:p>
        </p:txBody>
      </p:sp>
      <p:pic>
        <p:nvPicPr>
          <p:cNvPr id="655" name="Google Shape;6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2264632"/>
            <a:ext cx="5256584" cy="397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61" name="Google Shape;661;p7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그레이디언트 속성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두 가지 이상의 색상을 혼합하는 채색 기능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6-18] 그레이디언트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그레이디언트 생성기 사용하기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http://www.colorzilla.com/gradient-editor/</a:t>
            </a:r>
            <a:r>
              <a:rPr lang="ko-KR"/>
              <a:t>에 접속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Ultimate CSS Gradient Generator 페이지 왼쪽에서 원하는 형태의 그레이디언트 생성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오른쪽에 생성된 CSS 코드 복사 </a:t>
            </a:r>
            <a:endParaRPr b="1"/>
          </a:p>
        </p:txBody>
      </p:sp>
      <p:pic>
        <p:nvPicPr>
          <p:cNvPr descr="C:\Users\acauser2\Desktop\강의교안 작업\fig_4455\ch06_샘플\그림 6-21.jpg" id="662" name="Google Shape;66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628800"/>
            <a:ext cx="79724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5"/>
          <p:cNvSpPr/>
          <p:nvPr/>
        </p:nvSpPr>
        <p:spPr>
          <a:xfrm>
            <a:off x="7884368" y="2708920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4" name="Google Shape;664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5936" y="4127856"/>
            <a:ext cx="3653386" cy="261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70" name="Google Shape;670;p7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6-18] 그레이디언트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복사한 CSS 코드를 사용해 HTML 페이지 만들기(1)</a:t>
            </a:r>
            <a:endParaRPr/>
          </a:p>
        </p:txBody>
      </p:sp>
      <p:sp>
        <p:nvSpPr>
          <p:cNvPr id="671" name="Google Shape;671;p76"/>
          <p:cNvSpPr/>
          <p:nvPr/>
        </p:nvSpPr>
        <p:spPr>
          <a:xfrm>
            <a:off x="7884368" y="764704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2" name="Google Shape;672;p76"/>
          <p:cNvGrpSpPr/>
          <p:nvPr/>
        </p:nvGrpSpPr>
        <p:grpSpPr>
          <a:xfrm>
            <a:off x="657281" y="1628803"/>
            <a:ext cx="5270010" cy="4608509"/>
            <a:chOff x="657280" y="1628802"/>
            <a:chExt cx="6074960" cy="5312420"/>
          </a:xfrm>
        </p:grpSpPr>
        <p:pic>
          <p:nvPicPr>
            <p:cNvPr descr="C:\Users\acauser2\Desktop\강의교안 작업\fig_4455\ch06_샘플\코드 6-51(a).jpg" id="673" name="Google Shape;673;p76"/>
            <p:cNvPicPr preferRelativeResize="0"/>
            <p:nvPr/>
          </p:nvPicPr>
          <p:blipFill rotWithShape="1">
            <a:blip r:embed="rId4">
              <a:alphaModFix/>
            </a:blip>
            <a:srcRect b="0" l="806" r="0" t="0"/>
            <a:stretch/>
          </p:blipFill>
          <p:spPr>
            <a:xfrm>
              <a:off x="666751" y="1628802"/>
              <a:ext cx="6065489" cy="224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51(b).jpg" id="674" name="Google Shape;674;p76"/>
            <p:cNvPicPr preferRelativeResize="0"/>
            <p:nvPr/>
          </p:nvPicPr>
          <p:blipFill rotWithShape="1">
            <a:blip r:embed="rId5">
              <a:alphaModFix/>
            </a:blip>
            <a:srcRect b="47317" l="0" r="1495" t="2672"/>
            <a:stretch/>
          </p:blipFill>
          <p:spPr>
            <a:xfrm>
              <a:off x="657280" y="3690744"/>
              <a:ext cx="6017840" cy="3250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6-1] 박스 크기와 패딩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브라우저에서 검사로 코드 분석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태그 전체의 크기 구하기</a:t>
            </a:r>
            <a:endParaRPr/>
          </a:p>
          <a:p>
            <a:pPr indent="-177800" lvl="3" marL="898525" rtl="0" algn="l">
              <a:lnSpc>
                <a:spcPct val="130000"/>
              </a:lnSpc>
              <a:spcBef>
                <a:spcPts val="440"/>
              </a:spcBef>
              <a:spcAft>
                <a:spcPts val="0"/>
              </a:spcAft>
              <a:buSzPts val="1200"/>
              <a:buChar char="-"/>
            </a:pPr>
            <a:r>
              <a:rPr lang="ko-KR"/>
              <a:t>margin, border, padding 속성은 양쪽에 위치하므로 2를 곱함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전체 너비 = width + 2 ×(margin + border + padding)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전체 높이 = height + 2 ×(margin + border + padding)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6_샘플\그림 6-2.jpg"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2" y="1249288"/>
            <a:ext cx="3321963" cy="246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80" name="Google Shape;680;p7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6-18] 그레이디언트 생성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복사한 CSS 코드를 사용해 HTML 페이지 만들기(2)</a:t>
            </a:r>
            <a:endParaRPr/>
          </a:p>
        </p:txBody>
      </p:sp>
      <p:sp>
        <p:nvSpPr>
          <p:cNvPr id="681" name="Google Shape;681;p77"/>
          <p:cNvSpPr/>
          <p:nvPr/>
        </p:nvSpPr>
        <p:spPr>
          <a:xfrm>
            <a:off x="7884368" y="764704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2" name="Google Shape;682;p77"/>
          <p:cNvGrpSpPr/>
          <p:nvPr/>
        </p:nvGrpSpPr>
        <p:grpSpPr>
          <a:xfrm>
            <a:off x="672138" y="1700809"/>
            <a:ext cx="5123998" cy="3688928"/>
            <a:chOff x="672138" y="1700808"/>
            <a:chExt cx="5832648" cy="4199107"/>
          </a:xfrm>
        </p:grpSpPr>
        <p:pic>
          <p:nvPicPr>
            <p:cNvPr descr="C:\Users\acauser2\Desktop\강의교안 작업\fig_4455\ch06_샘플\코드 6-51(b).jpg" id="683" name="Google Shape;683;p77"/>
            <p:cNvPicPr preferRelativeResize="0"/>
            <p:nvPr/>
          </p:nvPicPr>
          <p:blipFill rotWithShape="1">
            <a:blip r:embed="rId4">
              <a:alphaModFix/>
            </a:blip>
            <a:srcRect b="0" l="0" r="0" t="52956"/>
            <a:stretch/>
          </p:blipFill>
          <p:spPr>
            <a:xfrm>
              <a:off x="672138" y="1700808"/>
              <a:ext cx="5832648" cy="29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6_샘플\코드 6-51(c).jpg" id="684" name="Google Shape;684;p77"/>
            <p:cNvPicPr preferRelativeResize="0"/>
            <p:nvPr/>
          </p:nvPicPr>
          <p:blipFill rotWithShape="1">
            <a:blip r:embed="rId5">
              <a:alphaModFix/>
            </a:blip>
            <a:srcRect b="0" l="-1" r="1322" t="2666"/>
            <a:stretch/>
          </p:blipFill>
          <p:spPr>
            <a:xfrm>
              <a:off x="677853" y="4610100"/>
              <a:ext cx="5770572" cy="12898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5" name="Google Shape;685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1840" y="4653136"/>
            <a:ext cx="5876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07 그림자와 그레이디언트 속성</a:t>
            </a:r>
            <a:endParaRPr/>
          </a:p>
        </p:txBody>
      </p:sp>
      <p:sp>
        <p:nvSpPr>
          <p:cNvPr id="691" name="Google Shape;691;p7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선형 그레이디언트 분석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linear-gradient()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선형 그레이디언트가 진행될 각도와 색상 블록을 차례로 입력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radial-gradient()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원형 그레이디언트 </a:t>
            </a:r>
            <a:endParaRPr/>
          </a:p>
        </p:txBody>
      </p:sp>
      <p:pic>
        <p:nvPicPr>
          <p:cNvPr descr="C:\Users\acauser2\Desktop\강의교안 작업\fig_4455\ch06_샘플\그림 6-22.jpg" id="692" name="Google Shape;69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060848"/>
            <a:ext cx="6360705" cy="1233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그림 6-23.jpg" id="693" name="Google Shape;69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3501008"/>
            <a:ext cx="3816423" cy="1123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6-2] 박스 여백 부분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margin 속성과 padding 속성은 두 가지 방법으로 상하좌우를 각각 지정할 수 있음</a:t>
            </a:r>
            <a:endParaRPr b="0"/>
          </a:p>
        </p:txBody>
      </p:sp>
      <p:pic>
        <p:nvPicPr>
          <p:cNvPr descr="C:\Users\acauser2\Desktop\강의교안 작업\fig_4455\ch06_샘플\표 6-1.jpg"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916832"/>
            <a:ext cx="5904656" cy="336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박스 속성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6-2] 박스 여백 부분 조정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네 방향 속성 지정하기 : 순서대로 크기 단위 띄어쓰기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두 방향씩 속성 지정하기 : 네 방향을 2개씩 묶어 지정</a:t>
            </a:r>
            <a:endParaRPr b="1"/>
          </a:p>
        </p:txBody>
      </p:sp>
      <p:pic>
        <p:nvPicPr>
          <p:cNvPr descr="C:\Users\acauser2\Desktop\강의교안 작업\fig_4455\ch06_샘플\코드 6-3.jpg" id="124" name="Google Shape;124;p16"/>
          <p:cNvPicPr preferRelativeResize="0"/>
          <p:nvPr/>
        </p:nvPicPr>
        <p:blipFill rotWithShape="1">
          <a:blip r:embed="rId3">
            <a:alphaModFix/>
          </a:blip>
          <a:srcRect b="4849" l="0" r="41066" t="0"/>
          <a:stretch/>
        </p:blipFill>
        <p:spPr>
          <a:xfrm>
            <a:off x="827584" y="1556792"/>
            <a:ext cx="3264356" cy="2466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6_샘플\코드 6-4.jpg" id="125" name="Google Shape;125;p16"/>
          <p:cNvPicPr preferRelativeResize="0"/>
          <p:nvPr/>
        </p:nvPicPr>
        <p:blipFill rotWithShape="1">
          <a:blip r:embed="rId4">
            <a:alphaModFix/>
          </a:blip>
          <a:srcRect b="6193" l="0" r="41708" t="0"/>
          <a:stretch/>
        </p:blipFill>
        <p:spPr>
          <a:xfrm>
            <a:off x="899591" y="4479746"/>
            <a:ext cx="3169489" cy="2378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1452796" y="2841506"/>
            <a:ext cx="2448272" cy="79208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1475656" y="5698966"/>
            <a:ext cx="2448272" cy="79208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408" y="2780928"/>
            <a:ext cx="2692840" cy="127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408" y="5595965"/>
            <a:ext cx="2664296" cy="12620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